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325" r:id="rId3"/>
    <p:sldId id="352" r:id="rId4"/>
    <p:sldId id="372" r:id="rId5"/>
    <p:sldId id="363" r:id="rId6"/>
    <p:sldId id="359" r:id="rId7"/>
    <p:sldId id="370" r:id="rId8"/>
    <p:sldId id="371" r:id="rId9"/>
    <p:sldId id="268" r:id="rId10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961">
          <p15:clr>
            <a:srgbClr val="A4A3A4"/>
          </p15:clr>
        </p15:guide>
        <p15:guide id="2" orient="horz" pos="3840">
          <p15:clr>
            <a:srgbClr val="A4A3A4"/>
          </p15:clr>
        </p15:guide>
        <p15:guide id="3" orient="horz" pos="663">
          <p15:clr>
            <a:srgbClr val="A4A3A4"/>
          </p15:clr>
        </p15:guide>
        <p15:guide id="4" orient="horz" pos="4223">
          <p15:clr>
            <a:srgbClr val="A4A3A4"/>
          </p15:clr>
        </p15:guide>
        <p15:guide id="5" orient="horz" pos="316">
          <p15:clr>
            <a:srgbClr val="A4A3A4"/>
          </p15:clr>
        </p15:guide>
        <p15:guide id="6" pos="381">
          <p15:clr>
            <a:srgbClr val="A4A3A4"/>
          </p15:clr>
        </p15:guide>
        <p15:guide id="7" pos="537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1100"/>
    <a:srgbClr val="041E42"/>
    <a:srgbClr val="7F7F7F"/>
    <a:srgbClr val="000000"/>
    <a:srgbClr val="D9D9D9"/>
    <a:srgbClr val="005EB8"/>
    <a:srgbClr val="335893"/>
    <a:srgbClr val="14CCE2"/>
    <a:srgbClr val="1CB9F6"/>
    <a:srgbClr val="77E5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225" autoAdjust="0"/>
    <p:restoredTop sz="94660"/>
  </p:normalViewPr>
  <p:slideViewPr>
    <p:cSldViewPr snapToGrid="0" snapToObjects="1">
      <p:cViewPr varScale="1">
        <p:scale>
          <a:sx n="66" d="100"/>
          <a:sy n="66" d="100"/>
        </p:scale>
        <p:origin x="-1368" y="-56"/>
      </p:cViewPr>
      <p:guideLst>
        <p:guide orient="horz" pos="961"/>
        <p:guide orient="horz" pos="3840"/>
        <p:guide orient="horz" pos="663"/>
        <p:guide orient="horz" pos="4223"/>
        <p:guide orient="horz" pos="316"/>
        <p:guide pos="381"/>
        <p:guide pos="537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2318" tIns="46159" rIns="92318" bIns="4615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2318" tIns="46159" rIns="92318" bIns="46159" rtlCol="0"/>
          <a:lstStyle>
            <a:lvl1pPr algn="r">
              <a:defRPr sz="1200"/>
            </a:lvl1pPr>
          </a:lstStyle>
          <a:p>
            <a:fld id="{C4290D1E-E322-4702-9A25-B93E011C9879}" type="datetimeFigureOut">
              <a:rPr lang="en-US" smtClean="0"/>
              <a:t>7/11/2019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2318" tIns="46159" rIns="92318" bIns="4615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2318" tIns="46159" rIns="92318" bIns="46159" rtlCol="0" anchor="b"/>
          <a:lstStyle>
            <a:lvl1pPr algn="r">
              <a:defRPr sz="1200"/>
            </a:lvl1pPr>
          </a:lstStyle>
          <a:p>
            <a:fld id="{3E55A89F-E2F5-4D78-ABA2-FFA74A0B67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1931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2318" tIns="46159" rIns="92318" bIns="46159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2318" tIns="46159" rIns="92318" bIns="46159" rtlCol="0"/>
          <a:lstStyle>
            <a:lvl1pPr algn="r">
              <a:defRPr sz="1200"/>
            </a:lvl1pPr>
          </a:lstStyle>
          <a:p>
            <a:fld id="{CB4E1E0F-5011-4623-97D9-D6B5010E2439}" type="datetimeFigureOut">
              <a:rPr lang="en-GB" smtClean="0"/>
              <a:t>11/07/2019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18" tIns="46159" rIns="92318" bIns="46159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</p:spPr>
        <p:txBody>
          <a:bodyPr vert="horz" lIns="92318" tIns="46159" rIns="92318" bIns="4615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2318" tIns="46159" rIns="92318" bIns="46159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2318" tIns="46159" rIns="92318" bIns="46159" rtlCol="0" anchor="b"/>
          <a:lstStyle>
            <a:lvl1pPr algn="r">
              <a:defRPr sz="1200"/>
            </a:lvl1pPr>
          </a:lstStyle>
          <a:p>
            <a:fld id="{51FF208C-7044-4398-AD01-BA050BD76B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61268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over withou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800" y="1921778"/>
            <a:ext cx="4212000" cy="1620000"/>
          </a:xfrm>
        </p:spPr>
        <p:txBody>
          <a:bodyPr anchor="b" anchorCtr="0">
            <a:noAutofit/>
          </a:bodyPr>
          <a:lstStyle>
            <a:lvl1pPr>
              <a:lnSpc>
                <a:spcPct val="100000"/>
              </a:lnSpc>
              <a:defRPr sz="3000" b="0" cap="none" baseline="0"/>
            </a:lvl1pPr>
          </a:lstStyle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4800" y="3714404"/>
            <a:ext cx="4212000" cy="57600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16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smtClean="0"/>
              <a:t>Click to edit Master subtitle style</a:t>
            </a:r>
            <a:endParaRPr lang="en-GB" noProof="0" dirty="0" smtClean="0"/>
          </a:p>
        </p:txBody>
      </p:sp>
      <p:sp>
        <p:nvSpPr>
          <p:cNvPr id="28" name="Footer Placeholder 4"/>
          <p:cNvSpPr txBox="1">
            <a:spLocks/>
          </p:cNvSpPr>
          <p:nvPr userDrawn="1"/>
        </p:nvSpPr>
        <p:spPr>
          <a:xfrm>
            <a:off x="0" y="6606071"/>
            <a:ext cx="9144000" cy="16281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Dufferin Aggregates,</a:t>
            </a:r>
            <a:r>
              <a:rPr lang="en-GB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a</a:t>
            </a:r>
            <a:r>
              <a:rPr lang="en-GB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division of CRH Canada Group Inc.</a:t>
            </a:r>
            <a:endParaRPr lang="en-GB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18" b="13878"/>
          <a:stretch/>
        </p:blipFill>
        <p:spPr>
          <a:xfrm>
            <a:off x="534558" y="255450"/>
            <a:ext cx="1062208" cy="1319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675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ooter Placeholder 4"/>
          <p:cNvSpPr txBox="1">
            <a:spLocks/>
          </p:cNvSpPr>
          <p:nvPr userDrawn="1"/>
        </p:nvSpPr>
        <p:spPr>
          <a:xfrm>
            <a:off x="0" y="6606071"/>
            <a:ext cx="9144000" cy="16281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Dufferin Aggregates,</a:t>
            </a:r>
            <a:r>
              <a:rPr lang="en-GB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a</a:t>
            </a:r>
            <a:r>
              <a:rPr lang="en-GB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division of CRH Canada Group Inc.</a:t>
            </a:r>
            <a:endParaRPr lang="en-GB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18" b="13878"/>
          <a:stretch/>
        </p:blipFill>
        <p:spPr>
          <a:xfrm>
            <a:off x="7956438" y="5283656"/>
            <a:ext cx="1062208" cy="1319215"/>
          </a:xfrm>
          <a:prstGeom prst="rect">
            <a:avLst/>
          </a:prstGeom>
        </p:spPr>
      </p:pic>
      <p:sp>
        <p:nvSpPr>
          <p:cNvPr id="10" name="Subtitle Placeholder"/>
          <p:cNvSpPr>
            <a:spLocks noGrp="1"/>
          </p:cNvSpPr>
          <p:nvPr>
            <p:ph type="subTitle" idx="1"/>
          </p:nvPr>
        </p:nvSpPr>
        <p:spPr>
          <a:xfrm>
            <a:off x="1024891" y="4880971"/>
            <a:ext cx="5604510" cy="36004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>
            <a:lvl1pPr marL="0" indent="0" algn="l">
              <a:spcBef>
                <a:spcPts val="0"/>
              </a:spcBef>
              <a:buNone/>
              <a:defRPr sz="20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smtClean="0"/>
              <a:t>Click to edit Master subtitle style</a:t>
            </a:r>
            <a:endParaRPr lang="en-US" noProof="0" dirty="0"/>
          </a:p>
        </p:txBody>
      </p:sp>
      <p:sp>
        <p:nvSpPr>
          <p:cNvPr id="12" name="Picture Placeholder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4003199"/>
          </a:xfrm>
        </p:spPr>
        <p:txBody>
          <a:bodyPr tIns="2160000"/>
          <a:lstStyle>
            <a:lvl1pPr marL="0" indent="0" algn="ctr">
              <a:buFontTx/>
              <a:buNone/>
              <a:defRPr sz="1800">
                <a:solidFill>
                  <a:srgbClr val="969696"/>
                </a:solidFill>
              </a:defRPr>
            </a:lvl1pPr>
          </a:lstStyle>
          <a:p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1024891" y="4190998"/>
            <a:ext cx="5604510" cy="591719"/>
          </a:xfrm>
        </p:spPr>
        <p:txBody>
          <a:bodyPr anchor="b" anchorCtr="0">
            <a:noAutofit/>
          </a:bodyPr>
          <a:lstStyle>
            <a:lvl1pPr>
              <a:lnSpc>
                <a:spcPct val="100000"/>
              </a:lnSpc>
              <a:defRPr sz="3000" b="0" cap="none" baseline="0"/>
            </a:lvl1pPr>
          </a:lstStyle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8418307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over"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3715BE5-8DAC-4491-ADC6-7F080AFE861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8" name="Footer Placeholder 4"/>
          <p:cNvSpPr txBox="1">
            <a:spLocks/>
          </p:cNvSpPr>
          <p:nvPr userDrawn="1"/>
        </p:nvSpPr>
        <p:spPr>
          <a:xfrm>
            <a:off x="0" y="6606071"/>
            <a:ext cx="9144000" cy="16281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Dufferin Aggregates,</a:t>
            </a:r>
            <a:r>
              <a:rPr lang="en-GB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a</a:t>
            </a:r>
            <a:r>
              <a:rPr lang="en-GB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division of CRH Canada Group Inc.</a:t>
            </a:r>
            <a:endParaRPr lang="en-GB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04800" y="1699200"/>
            <a:ext cx="4320000" cy="1440000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3000" b="0" cap="none" spc="-20" baseline="0">
                <a:solidFill>
                  <a:schemeClr val="tx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18" b="13878"/>
          <a:stretch/>
        </p:blipFill>
        <p:spPr>
          <a:xfrm>
            <a:off x="8346608" y="6005511"/>
            <a:ext cx="618457" cy="768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4536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–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7"/>
          </p:nvPr>
        </p:nvSpPr>
        <p:spPr>
          <a:xfrm>
            <a:off x="604800" y="1472400"/>
            <a:ext cx="6058800" cy="4622400"/>
          </a:xfrm>
        </p:spPr>
        <p:txBody>
          <a:bodyPr/>
          <a:lstStyle>
            <a:lvl1pPr marL="0" indent="0">
              <a:buNone/>
              <a:defRPr/>
            </a:lvl1pPr>
            <a:lvl4pPr marL="0" indent="0">
              <a:buNone/>
              <a:defRPr>
                <a:solidFill>
                  <a:srgbClr val="FF0000"/>
                </a:solidFill>
              </a:defRPr>
            </a:lvl4pPr>
            <a:lvl5pPr marL="0" indent="0">
              <a:buNone/>
              <a:defRPr>
                <a:solidFill>
                  <a:srgbClr val="FF0000"/>
                </a:solidFill>
              </a:defRPr>
            </a:lvl5pPr>
            <a:lvl6pPr marL="0" indent="0">
              <a:buNone/>
              <a:defRPr>
                <a:solidFill>
                  <a:schemeClr val="accent2"/>
                </a:solidFill>
              </a:defRPr>
            </a:lvl6pPr>
            <a:lvl7pPr marL="0" indent="0">
              <a:buNone/>
              <a:defRPr>
                <a:solidFill>
                  <a:schemeClr val="accent2"/>
                </a:solidFill>
              </a:defRPr>
            </a:lvl7pPr>
            <a:lvl8pPr marL="0" indent="0">
              <a:buNone/>
              <a:defRPr>
                <a:solidFill>
                  <a:schemeClr val="accent2"/>
                </a:solidFill>
              </a:defRPr>
            </a:lvl8pPr>
            <a:lvl9pPr marL="0" indent="0">
              <a:buNone/>
              <a:defRPr>
                <a:solidFill>
                  <a:schemeClr val="accent2"/>
                </a:solidFill>
              </a:defRPr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73715BE5-8DAC-4491-ADC6-7F080AFE861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47300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–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6"/>
          </p:nvPr>
        </p:nvSpPr>
        <p:spPr>
          <a:xfrm>
            <a:off x="604800" y="1472400"/>
            <a:ext cx="6058800" cy="4623600"/>
          </a:xfrm>
        </p:spPr>
        <p:txBody>
          <a:bodyPr>
            <a:noAutofit/>
          </a:bodyPr>
          <a:lstStyle>
            <a:lvl2pPr marL="648000" indent="-198000">
              <a:lnSpc>
                <a:spcPct val="104000"/>
              </a:lnSpc>
              <a:buClr>
                <a:srgbClr val="FF0000"/>
              </a:buClr>
              <a:buFont typeface="Wingdings" pitchFamily="2" charset="2"/>
              <a:buChar char="§"/>
              <a:defRPr sz="1600"/>
            </a:lvl2pPr>
            <a:lvl3pPr marL="1008000" indent="-198000">
              <a:lnSpc>
                <a:spcPct val="104000"/>
              </a:lnSpc>
              <a:buClr>
                <a:srgbClr val="FF0000"/>
              </a:buClr>
              <a:buFont typeface="Arial" panose="020B0604020202020204" pitchFamily="34" charset="0"/>
              <a:buChar char="■"/>
              <a:defRPr sz="1600"/>
            </a:lvl3pPr>
            <a:lvl4pPr marL="1008000" indent="-198000">
              <a:lnSpc>
                <a:spcPct val="104000"/>
              </a:lnSpc>
              <a:buClr>
                <a:srgbClr val="FF0000"/>
              </a:buClr>
              <a:buFont typeface="Wingdings" pitchFamily="2" charset="2"/>
              <a:buChar char="§"/>
              <a:defRPr sz="1600"/>
            </a:lvl4pPr>
            <a:lvl5pPr marL="1008000" indent="-198000">
              <a:lnSpc>
                <a:spcPct val="104000"/>
              </a:lnSpc>
              <a:buClr>
                <a:srgbClr val="FF0000"/>
              </a:buClr>
              <a:buFont typeface="Wingdings" pitchFamily="2" charset="2"/>
              <a:buChar char="§"/>
              <a:defRPr sz="1600"/>
            </a:lvl5pPr>
            <a:lvl6pPr marL="1008000" indent="-198000">
              <a:lnSpc>
                <a:spcPct val="104000"/>
              </a:lnSpc>
              <a:buClr>
                <a:schemeClr val="accent2"/>
              </a:buClr>
              <a:buFont typeface="Arial" panose="020B0604020202020204" pitchFamily="34" charset="0"/>
              <a:buChar char="■"/>
              <a:defRPr sz="1600"/>
            </a:lvl6pPr>
            <a:lvl7pPr marL="1008000" indent="-198000">
              <a:lnSpc>
                <a:spcPct val="104000"/>
              </a:lnSpc>
              <a:buClr>
                <a:schemeClr val="accent2"/>
              </a:buClr>
              <a:buFont typeface="Arial" panose="020B0604020202020204" pitchFamily="34" charset="0"/>
              <a:buChar char="■"/>
              <a:defRPr sz="1600" baseline="0"/>
            </a:lvl7pPr>
            <a:lvl8pPr marL="1008000" indent="-198000">
              <a:lnSpc>
                <a:spcPct val="104000"/>
              </a:lnSpc>
              <a:buClr>
                <a:schemeClr val="accent2"/>
              </a:buClr>
              <a:buFont typeface="Arial" panose="020B0604020202020204" pitchFamily="34" charset="0"/>
              <a:buChar char="■"/>
              <a:defRPr sz="1600" baseline="0"/>
            </a:lvl8pPr>
            <a:lvl9pPr marL="1008000" indent="-198000">
              <a:lnSpc>
                <a:spcPct val="104000"/>
              </a:lnSpc>
              <a:buClr>
                <a:schemeClr val="accent2"/>
              </a:buClr>
              <a:buFont typeface="Arial" panose="020B0604020202020204" pitchFamily="34" charset="0"/>
              <a:buChar char="■"/>
              <a:defRPr sz="16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73715BE5-8DAC-4491-ADC6-7F080AFE861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34311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ple – Two Acro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20"/>
          </p:nvPr>
        </p:nvSpPr>
        <p:spPr>
          <a:xfrm>
            <a:off x="604800" y="1472400"/>
            <a:ext cx="6058800" cy="1080000"/>
          </a:xfrm>
        </p:spPr>
        <p:txBody>
          <a:bodyPr/>
          <a:lstStyle>
            <a:lvl1pPr marL="0" indent="0">
              <a:buNone/>
              <a:defRPr/>
            </a:lvl1pPr>
            <a:lvl4pPr marL="0" indent="0">
              <a:buNone/>
              <a:defRPr/>
            </a:lvl4pPr>
            <a:lvl5pPr marL="0" indent="0">
              <a:buNone/>
              <a:defRPr/>
            </a:lvl5pPr>
            <a:lvl6pPr marL="0" indent="0">
              <a:buNone/>
              <a:defRPr/>
            </a:lvl6pPr>
            <a:lvl7pPr marL="0" indent="0">
              <a:buNone/>
              <a:defRPr/>
            </a:lvl7pPr>
            <a:lvl8pPr marL="0" indent="0">
              <a:buNone/>
              <a:defRPr/>
            </a:lvl8pPr>
            <a:lvl9pPr marL="0" indent="0">
              <a:buNone/>
              <a:defRPr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 smtClean="0"/>
          </a:p>
        </p:txBody>
      </p:sp>
      <p:sp>
        <p:nvSpPr>
          <p:cNvPr id="44" name="Content Placeholder 36"/>
          <p:cNvSpPr>
            <a:spLocks noGrp="1"/>
          </p:cNvSpPr>
          <p:nvPr>
            <p:ph sz="quarter" idx="22"/>
          </p:nvPr>
        </p:nvSpPr>
        <p:spPr>
          <a:xfrm>
            <a:off x="713697" y="2665200"/>
            <a:ext cx="3682800" cy="3430800"/>
          </a:xfrm>
        </p:spPr>
        <p:txBody>
          <a:bodyPr/>
          <a:lstStyle>
            <a:lvl1pPr marL="0" indent="0">
              <a:buNone/>
              <a:defRPr/>
            </a:lvl1pPr>
            <a:lvl4pPr marL="0" indent="0">
              <a:buNone/>
              <a:defRPr/>
            </a:lvl4pPr>
            <a:lvl5pPr marL="0" indent="0">
              <a:buNone/>
              <a:defRPr/>
            </a:lvl5pPr>
            <a:lvl6pPr marL="0" indent="0">
              <a:buNone/>
              <a:defRPr/>
            </a:lvl6pPr>
            <a:lvl7pPr marL="0" indent="0">
              <a:buNone/>
              <a:defRPr/>
            </a:lvl7pPr>
            <a:lvl8pPr marL="0" indent="0">
              <a:buNone/>
              <a:defRPr/>
            </a:lvl8pPr>
            <a:lvl9pPr marL="0" indent="0">
              <a:buNone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noProof="0" dirty="0" smtClean="0"/>
          </a:p>
        </p:txBody>
      </p:sp>
      <p:sp>
        <p:nvSpPr>
          <p:cNvPr id="45" name="Content Placeholder 36"/>
          <p:cNvSpPr>
            <a:spLocks noGrp="1"/>
          </p:cNvSpPr>
          <p:nvPr>
            <p:ph sz="quarter" idx="23"/>
          </p:nvPr>
        </p:nvSpPr>
        <p:spPr>
          <a:xfrm>
            <a:off x="4651680" y="2665200"/>
            <a:ext cx="3682800" cy="3430800"/>
          </a:xfrm>
        </p:spPr>
        <p:txBody>
          <a:bodyPr/>
          <a:lstStyle>
            <a:lvl1pPr marL="0" indent="0">
              <a:buNone/>
              <a:defRPr/>
            </a:lvl1pPr>
            <a:lvl4pPr marL="0" indent="0">
              <a:buNone/>
              <a:defRPr/>
            </a:lvl4pPr>
            <a:lvl5pPr marL="0" indent="0">
              <a:buNone/>
              <a:defRPr/>
            </a:lvl5pPr>
            <a:lvl6pPr marL="0" indent="0">
              <a:buNone/>
              <a:defRPr/>
            </a:lvl6pPr>
            <a:lvl7pPr marL="0" indent="0">
              <a:buNone/>
              <a:defRPr/>
            </a:lvl7pPr>
            <a:lvl8pPr marL="0" indent="0">
              <a:buNone/>
              <a:defRPr/>
            </a:lvl8pPr>
            <a:lvl9pPr marL="0" indent="0">
              <a:buNone/>
              <a:defRPr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73715BE5-8DAC-4491-ADC6-7F080AFE861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18008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ple – Two Dow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21"/>
          </p:nvPr>
        </p:nvSpPr>
        <p:spPr>
          <a:xfrm>
            <a:off x="604838" y="1472400"/>
            <a:ext cx="3682462" cy="4622400"/>
          </a:xfrm>
        </p:spPr>
        <p:txBody>
          <a:bodyPr/>
          <a:lstStyle>
            <a:lvl1pPr marL="0" indent="0">
              <a:buNone/>
              <a:defRPr/>
            </a:lvl1pPr>
            <a:lvl4pPr marL="0" indent="0">
              <a:buNone/>
              <a:defRPr/>
            </a:lvl4pPr>
            <a:lvl5pPr marL="0" indent="0">
              <a:buNone/>
              <a:defRPr/>
            </a:lvl5pPr>
            <a:lvl6pPr marL="0" indent="0">
              <a:buNone/>
              <a:defRPr/>
            </a:lvl6pPr>
            <a:lvl7pPr marL="0" indent="0">
              <a:buNone/>
              <a:defRPr/>
            </a:lvl7pPr>
            <a:lvl8pPr marL="0" indent="0">
              <a:buNone/>
              <a:defRPr/>
            </a:lvl8pPr>
            <a:lvl9pPr marL="0" indent="0">
              <a:buNone/>
              <a:defRPr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 smtClean="0"/>
          </a:p>
        </p:txBody>
      </p:sp>
      <p:sp>
        <p:nvSpPr>
          <p:cNvPr id="37" name="Content Placeholder 4"/>
          <p:cNvSpPr>
            <a:spLocks noGrp="1"/>
          </p:cNvSpPr>
          <p:nvPr>
            <p:ph sz="quarter" idx="22"/>
          </p:nvPr>
        </p:nvSpPr>
        <p:spPr>
          <a:xfrm>
            <a:off x="4501851" y="1526400"/>
            <a:ext cx="3682463" cy="2142000"/>
          </a:xfrm>
        </p:spPr>
        <p:txBody>
          <a:bodyPr/>
          <a:lstStyle>
            <a:lvl1pPr marL="0" indent="0">
              <a:buNone/>
              <a:defRPr/>
            </a:lvl1pPr>
            <a:lvl4pPr marL="0" indent="0">
              <a:buNone/>
              <a:defRPr/>
            </a:lvl4pPr>
            <a:lvl5pPr marL="0" indent="0">
              <a:buNone/>
              <a:defRPr/>
            </a:lvl5pPr>
            <a:lvl6pPr marL="0" indent="0">
              <a:buNone/>
              <a:defRPr/>
            </a:lvl6pPr>
            <a:lvl7pPr marL="0" indent="0">
              <a:buNone/>
              <a:defRPr/>
            </a:lvl7pPr>
            <a:lvl8pPr marL="0" indent="0">
              <a:buNone/>
              <a:defRPr/>
            </a:lvl8pPr>
            <a:lvl9pPr marL="0" indent="0">
              <a:buNone/>
              <a:defRPr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39" name="Content Placeholder 4"/>
          <p:cNvSpPr>
            <a:spLocks noGrp="1"/>
          </p:cNvSpPr>
          <p:nvPr>
            <p:ph sz="quarter" idx="24"/>
          </p:nvPr>
        </p:nvSpPr>
        <p:spPr>
          <a:xfrm>
            <a:off x="4501851" y="3952800"/>
            <a:ext cx="3682463" cy="2142000"/>
          </a:xfrm>
        </p:spPr>
        <p:txBody>
          <a:bodyPr/>
          <a:lstStyle>
            <a:lvl1pPr marL="0" indent="0">
              <a:buNone/>
              <a:defRPr/>
            </a:lvl1pPr>
            <a:lvl4pPr marL="0" indent="0">
              <a:buNone/>
              <a:defRPr/>
            </a:lvl4pPr>
            <a:lvl5pPr marL="0" indent="0">
              <a:buNone/>
              <a:defRPr/>
            </a:lvl5pPr>
            <a:lvl6pPr marL="0" indent="0">
              <a:buNone/>
              <a:defRPr/>
            </a:lvl6pPr>
            <a:lvl7pPr marL="0" indent="0">
              <a:buNone/>
              <a:defRPr/>
            </a:lvl7pPr>
            <a:lvl8pPr marL="0" indent="0">
              <a:buNone/>
              <a:defRPr/>
            </a:lvl8pPr>
            <a:lvl9pPr marL="0" indent="0">
              <a:buNone/>
              <a:defRPr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73715BE5-8DAC-4491-ADC6-7F080AFE861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15700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-628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5586" y="1341119"/>
            <a:ext cx="2661884" cy="4086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1684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4800" y="438932"/>
            <a:ext cx="6058800" cy="612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4800" y="1471612"/>
            <a:ext cx="6058800" cy="46224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4688" y="6602873"/>
            <a:ext cx="1440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3715BE5-8DAC-4491-ADC6-7F080AFE861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2" name="Footer Placeholder 4"/>
          <p:cNvSpPr txBox="1">
            <a:spLocks/>
          </p:cNvSpPr>
          <p:nvPr/>
        </p:nvSpPr>
        <p:spPr>
          <a:xfrm>
            <a:off x="0" y="6606071"/>
            <a:ext cx="9144000" cy="16281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Dufferin Aggregates, a division of CRH Canada</a:t>
            </a:r>
            <a:r>
              <a:rPr lang="en-GB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Group </a:t>
            </a:r>
            <a:r>
              <a:rPr lang="en-GB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Inc.</a:t>
            </a:r>
            <a:endParaRPr lang="en-GB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18" b="13878"/>
          <a:stretch/>
        </p:blipFill>
        <p:spPr>
          <a:xfrm>
            <a:off x="8350543" y="6001997"/>
            <a:ext cx="617485" cy="766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681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2" r:id="rId2"/>
    <p:sldLayoutId id="2147483669" r:id="rId3"/>
    <p:sldLayoutId id="2147483650" r:id="rId4"/>
    <p:sldLayoutId id="2147483663" r:id="rId5"/>
    <p:sldLayoutId id="2147483664" r:id="rId6"/>
    <p:sldLayoutId id="2147483665" r:id="rId7"/>
    <p:sldLayoutId id="2147483671" r:id="rId8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000" b="1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000" indent="-216000" algn="l" defTabSz="914400" rtl="0" eaLnBrk="1" latinLnBrk="0" hangingPunct="1">
        <a:lnSpc>
          <a:spcPct val="102000"/>
        </a:lnSpc>
        <a:spcBef>
          <a:spcPts val="0"/>
        </a:spcBef>
        <a:spcAft>
          <a:spcPts val="1450"/>
        </a:spcAft>
        <a:buClr>
          <a:srgbClr val="FF0000"/>
        </a:buClr>
        <a:buSzPct val="11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3600" indent="-453600" algn="l" defTabSz="914400" rtl="0" eaLnBrk="1" latinLnBrk="0" hangingPunct="1">
        <a:lnSpc>
          <a:spcPct val="99000"/>
        </a:lnSpc>
        <a:spcBef>
          <a:spcPts val="0"/>
        </a:spcBef>
        <a:spcAft>
          <a:spcPts val="1450"/>
        </a:spcAft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53600" indent="-453600" algn="l" defTabSz="914400" rtl="0" eaLnBrk="1" latinLnBrk="0" hangingPunct="1">
        <a:lnSpc>
          <a:spcPct val="99000"/>
        </a:lnSpc>
        <a:spcBef>
          <a:spcPts val="0"/>
        </a:spcBef>
        <a:spcAft>
          <a:spcPts val="1450"/>
        </a:spcAft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453600" indent="-453600" algn="l" defTabSz="914400" rtl="0" eaLnBrk="1" latinLnBrk="0" hangingPunct="1">
        <a:lnSpc>
          <a:spcPct val="99000"/>
        </a:lnSpc>
        <a:spcBef>
          <a:spcPts val="0"/>
        </a:spcBef>
        <a:spcAft>
          <a:spcPts val="1450"/>
        </a:spcAft>
        <a:buClr>
          <a:srgbClr val="FF0000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453600" indent="-453600" algn="l" defTabSz="914400" rtl="0" eaLnBrk="1" latinLnBrk="0" hangingPunct="1">
        <a:lnSpc>
          <a:spcPct val="99000"/>
        </a:lnSpc>
        <a:spcBef>
          <a:spcPts val="0"/>
        </a:spcBef>
        <a:spcAft>
          <a:spcPts val="1450"/>
        </a:spcAft>
        <a:buClr>
          <a:srgbClr val="FF0000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453600" indent="-453600" algn="l" defTabSz="914400" rtl="0" eaLnBrk="1" latinLnBrk="0" hangingPunct="1">
        <a:lnSpc>
          <a:spcPct val="99000"/>
        </a:lnSpc>
        <a:spcBef>
          <a:spcPts val="0"/>
        </a:spcBef>
        <a:spcAft>
          <a:spcPts val="1450"/>
        </a:spcAft>
        <a:buClr>
          <a:schemeClr val="accent2"/>
        </a:buClr>
        <a:buFont typeface="Arial" panose="020B0604020202020204" pitchFamily="34" charset="0"/>
        <a:buChar char="■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453600" indent="-453600" algn="l" defTabSz="914400" rtl="0" eaLnBrk="1" latinLnBrk="0" hangingPunct="1">
        <a:lnSpc>
          <a:spcPct val="99000"/>
        </a:lnSpc>
        <a:spcBef>
          <a:spcPts val="0"/>
        </a:spcBef>
        <a:spcAft>
          <a:spcPts val="1450"/>
        </a:spcAft>
        <a:buClr>
          <a:schemeClr val="accent2"/>
        </a:buClr>
        <a:buFont typeface="Arial" panose="020B0604020202020204" pitchFamily="34" charset="0"/>
        <a:buChar char="■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453600" indent="-453600" algn="l" defTabSz="914400" rtl="0" eaLnBrk="1" latinLnBrk="0" hangingPunct="1">
        <a:lnSpc>
          <a:spcPct val="99000"/>
        </a:lnSpc>
        <a:spcBef>
          <a:spcPts val="0"/>
        </a:spcBef>
        <a:spcAft>
          <a:spcPts val="1450"/>
        </a:spcAft>
        <a:buClr>
          <a:schemeClr val="accent2"/>
        </a:buClr>
        <a:buFont typeface="Arial" panose="020B0604020202020204" pitchFamily="34" charset="0"/>
        <a:buChar char="■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453600" indent="-453600" algn="l" defTabSz="914400" rtl="0" eaLnBrk="1" latinLnBrk="0" hangingPunct="1">
        <a:lnSpc>
          <a:spcPct val="99000"/>
        </a:lnSpc>
        <a:spcBef>
          <a:spcPts val="0"/>
        </a:spcBef>
        <a:spcAft>
          <a:spcPts val="1450"/>
        </a:spcAft>
        <a:buClr>
          <a:schemeClr val="accent2"/>
        </a:buClr>
        <a:buFont typeface="Arial" panose="020B0604020202020204" pitchFamily="34" charset="0"/>
        <a:buChar char="■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04800" y="1934433"/>
            <a:ext cx="5887440" cy="1302782"/>
          </a:xfrm>
        </p:spPr>
        <p:txBody>
          <a:bodyPr/>
          <a:lstStyle/>
          <a:p>
            <a:r>
              <a:rPr lang="en-GB" dirty="0" err="1" smtClean="0"/>
              <a:t>Teedon</a:t>
            </a:r>
            <a:r>
              <a:rPr lang="en-GB" dirty="0" smtClean="0"/>
              <a:t> Pit</a:t>
            </a:r>
            <a:br>
              <a:rPr lang="en-GB" dirty="0" smtClean="0"/>
            </a:br>
            <a:endParaRPr lang="en-GB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604800" y="3029652"/>
            <a:ext cx="4212000" cy="576000"/>
          </a:xfrm>
        </p:spPr>
        <p:txBody>
          <a:bodyPr/>
          <a:lstStyle/>
          <a:p>
            <a:r>
              <a:rPr lang="en-GB" sz="1800" dirty="0" smtClean="0">
                <a:solidFill>
                  <a:schemeClr val="tx1"/>
                </a:solidFill>
              </a:rPr>
              <a:t>June 18, 2019</a:t>
            </a:r>
            <a:endParaRPr lang="en-GB" sz="1800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2395" y="3520541"/>
            <a:ext cx="3586397" cy="2550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6201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3412987" y="1339107"/>
            <a:ext cx="2513360" cy="2780717"/>
          </a:xfrm>
          <a:prstGeom prst="roundRect">
            <a:avLst/>
          </a:prstGeom>
          <a:solidFill>
            <a:schemeClr val="accent1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688688" y="1339107"/>
            <a:ext cx="2537925" cy="2780717"/>
          </a:xfrm>
          <a:prstGeom prst="roundRect">
            <a:avLst/>
          </a:prstGeom>
          <a:solidFill>
            <a:schemeClr val="accent1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sz="quarter" idx="21"/>
          </p:nvPr>
        </p:nvSpPr>
        <p:spPr>
          <a:xfrm>
            <a:off x="736144" y="923340"/>
            <a:ext cx="2490469" cy="5191876"/>
          </a:xfrm>
        </p:spPr>
        <p:txBody>
          <a:bodyPr>
            <a:normAutofit/>
          </a:bodyPr>
          <a:lstStyle/>
          <a:p>
            <a:pPr algn="ctr"/>
            <a:endParaRPr lang="en-US" b="1" dirty="0" smtClean="0"/>
          </a:p>
          <a:p>
            <a:pPr algn="ctr"/>
            <a:endParaRPr lang="en-US" sz="1400" b="1" dirty="0" smtClean="0"/>
          </a:p>
          <a:p>
            <a:pPr algn="ctr"/>
            <a:r>
              <a:rPr lang="en-US" sz="1600" b="1" dirty="0" err="1" smtClean="0"/>
              <a:t>Teedon</a:t>
            </a:r>
            <a:r>
              <a:rPr lang="en-US" sz="1600" b="1" dirty="0" smtClean="0"/>
              <a:t> Pit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sz="1400" dirty="0" smtClean="0"/>
              <a:t>Minor site plan amendment approved.</a:t>
            </a:r>
          </a:p>
          <a:p>
            <a:pPr>
              <a:buClr>
                <a:schemeClr val="accent2"/>
              </a:buClr>
            </a:pPr>
            <a:endParaRPr lang="en-US" sz="1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73715BE5-8DAC-4491-ADC6-7F080AFE8610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04800" y="438932"/>
            <a:ext cx="6380200" cy="6120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Update</a:t>
            </a:r>
            <a:endParaRPr lang="en-US" sz="2400" dirty="0"/>
          </a:p>
        </p:txBody>
      </p:sp>
      <p:sp>
        <p:nvSpPr>
          <p:cNvPr id="9" name="Content Placeholder 1"/>
          <p:cNvSpPr>
            <a:spLocks noGrp="1"/>
          </p:cNvSpPr>
          <p:nvPr>
            <p:ph sz="quarter" idx="21"/>
          </p:nvPr>
        </p:nvSpPr>
        <p:spPr>
          <a:xfrm>
            <a:off x="3449543" y="1050932"/>
            <a:ext cx="2417663" cy="5064284"/>
          </a:xfrm>
        </p:spPr>
        <p:txBody>
          <a:bodyPr>
            <a:normAutofit/>
          </a:bodyPr>
          <a:lstStyle/>
          <a:p>
            <a:pPr algn="ctr">
              <a:spcAft>
                <a:spcPts val="600"/>
              </a:spcAft>
            </a:pPr>
            <a:endParaRPr lang="en-US" sz="1400" dirty="0" smtClean="0"/>
          </a:p>
          <a:p>
            <a:pPr algn="ctr">
              <a:spcAft>
                <a:spcPts val="0"/>
              </a:spcAft>
            </a:pPr>
            <a:endParaRPr lang="en-US" sz="1400" b="1" dirty="0" smtClean="0"/>
          </a:p>
          <a:p>
            <a:pPr algn="ctr">
              <a:spcAft>
                <a:spcPts val="0"/>
              </a:spcAft>
            </a:pPr>
            <a:endParaRPr lang="en-US" sz="1400" b="1" dirty="0" smtClean="0"/>
          </a:p>
          <a:p>
            <a:pPr algn="ctr">
              <a:spcAft>
                <a:spcPts val="0"/>
              </a:spcAft>
            </a:pPr>
            <a:r>
              <a:rPr lang="en-US" sz="1600" b="1" dirty="0" err="1" smtClean="0"/>
              <a:t>Teedon</a:t>
            </a:r>
            <a:r>
              <a:rPr lang="en-US" sz="1600" b="1" dirty="0" smtClean="0"/>
              <a:t> Pit</a:t>
            </a:r>
          </a:p>
          <a:p>
            <a:pPr algn="ctr">
              <a:spcAft>
                <a:spcPts val="0"/>
              </a:spcAft>
            </a:pPr>
            <a:r>
              <a:rPr lang="en-US" sz="1600" b="1" dirty="0" smtClean="0"/>
              <a:t> PTTW</a:t>
            </a:r>
          </a:p>
          <a:p>
            <a:pPr marL="285750" indent="-285750"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sz="1400" dirty="0" smtClean="0"/>
              <a:t>The Ministry has not made a decision on permit renewal.</a:t>
            </a:r>
            <a:endParaRPr lang="en-US" sz="1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3483" y="1325725"/>
            <a:ext cx="2493480" cy="2794099"/>
          </a:xfrm>
          <a:prstGeom prst="rect">
            <a:avLst/>
          </a:prstGeom>
        </p:spPr>
      </p:pic>
      <p:sp>
        <p:nvSpPr>
          <p:cNvPr id="7" name="Content Placeholder 1"/>
          <p:cNvSpPr>
            <a:spLocks noGrp="1"/>
          </p:cNvSpPr>
          <p:nvPr>
            <p:ph sz="quarter" idx="21"/>
          </p:nvPr>
        </p:nvSpPr>
        <p:spPr>
          <a:xfrm>
            <a:off x="6139260" y="946668"/>
            <a:ext cx="2493479" cy="5108167"/>
          </a:xfrm>
        </p:spPr>
        <p:txBody>
          <a:bodyPr>
            <a:noAutofit/>
          </a:bodyPr>
          <a:lstStyle/>
          <a:p>
            <a:pPr algn="ctr"/>
            <a:endParaRPr lang="en-US" sz="1400" dirty="0" smtClean="0"/>
          </a:p>
          <a:p>
            <a:pPr algn="ctr"/>
            <a:endParaRPr lang="en-US" sz="1600" b="1" dirty="0" smtClean="0"/>
          </a:p>
          <a:p>
            <a:pPr algn="ctr"/>
            <a:r>
              <a:rPr lang="en-US" sz="1600" b="1" dirty="0" err="1" smtClean="0"/>
              <a:t>Teedon</a:t>
            </a:r>
            <a:r>
              <a:rPr lang="en-US" sz="1600" b="1" dirty="0" smtClean="0"/>
              <a:t> Pit Extension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sz="1400" dirty="0" smtClean="0"/>
              <a:t>Upcoming pre-hearing conference call for participants/appellants </a:t>
            </a:r>
            <a:r>
              <a:rPr lang="en-US" sz="1400" dirty="0"/>
              <a:t>s</a:t>
            </a:r>
            <a:r>
              <a:rPr lang="en-US" sz="1400" dirty="0" smtClean="0"/>
              <a:t>cheduled July 2, 2019. </a:t>
            </a:r>
          </a:p>
          <a:p>
            <a:pPr>
              <a:buClr>
                <a:schemeClr val="accent2"/>
              </a:buClr>
            </a:pPr>
            <a:endParaRPr lang="en-US" sz="1400" dirty="0" smtClean="0"/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917873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73715BE5-8DAC-4491-ADC6-7F080AFE8610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7" name="Content Placeholder 28"/>
          <p:cNvSpPr>
            <a:spLocks noGrp="1"/>
          </p:cNvSpPr>
          <p:nvPr>
            <p:ph sz="quarter" idx="21"/>
          </p:nvPr>
        </p:nvSpPr>
        <p:spPr>
          <a:xfrm>
            <a:off x="332075" y="1396456"/>
            <a:ext cx="4288055" cy="2790533"/>
          </a:xfrm>
        </p:spPr>
        <p:txBody>
          <a:bodyPr>
            <a:normAutofit/>
          </a:bodyPr>
          <a:lstStyle/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GB" dirty="0" smtClean="0"/>
              <a:t>Prepare new area to be extracted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GB" dirty="0" smtClean="0"/>
              <a:t>Continue to extract, process and wash 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12642" y="461292"/>
            <a:ext cx="7504981" cy="768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0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dirty="0" smtClean="0"/>
              <a:t>Operational Update</a:t>
            </a:r>
            <a:endParaRPr lang="en-GB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188" y="2374088"/>
            <a:ext cx="8048625" cy="347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1029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73715BE5-8DAC-4491-ADC6-7F080AFE8610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12642" y="461292"/>
            <a:ext cx="7504981" cy="768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0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dirty="0" smtClean="0"/>
              <a:t>Operational Update</a:t>
            </a:r>
            <a:endParaRPr lang="en-GB" sz="24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688" y="2575125"/>
            <a:ext cx="7461250" cy="357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ontent Placeholder 28"/>
          <p:cNvSpPr>
            <a:spLocks noGrp="1"/>
          </p:cNvSpPr>
          <p:nvPr>
            <p:ph sz="quarter" idx="21"/>
          </p:nvPr>
        </p:nvSpPr>
        <p:spPr>
          <a:xfrm>
            <a:off x="604838" y="1396456"/>
            <a:ext cx="4288055" cy="2790533"/>
          </a:xfrm>
        </p:spPr>
        <p:txBody>
          <a:bodyPr>
            <a:normAutofit/>
          </a:bodyPr>
          <a:lstStyle/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GB" dirty="0"/>
              <a:t>Continue to ship product to </a:t>
            </a:r>
            <a:r>
              <a:rPr lang="en-GB" dirty="0" smtClean="0"/>
              <a:t>customers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GB" dirty="0" smtClean="0"/>
              <a:t>Construction of new noise berm</a:t>
            </a:r>
          </a:p>
        </p:txBody>
      </p:sp>
    </p:spTree>
    <p:extLst>
      <p:ext uri="{BB962C8B-B14F-4D97-AF65-F5344CB8AC3E}">
        <p14:creationId xmlns:p14="http://schemas.microsoft.com/office/powerpoint/2010/main" val="2481389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73715BE5-8DAC-4491-ADC6-7F080AFE8610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7" name="Content Placeholder 28"/>
          <p:cNvSpPr>
            <a:spLocks noGrp="1"/>
          </p:cNvSpPr>
          <p:nvPr>
            <p:ph sz="quarter" idx="21"/>
          </p:nvPr>
        </p:nvSpPr>
        <p:spPr>
          <a:xfrm>
            <a:off x="457200" y="1396456"/>
            <a:ext cx="7791451" cy="5004344"/>
          </a:xfrm>
        </p:spPr>
        <p:txBody>
          <a:bodyPr>
            <a:normAutofit/>
          </a:bodyPr>
          <a:lstStyle/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GB" dirty="0" smtClean="0"/>
              <a:t>Highlights of the minor amendment:</a:t>
            </a:r>
          </a:p>
          <a:p>
            <a:pPr marL="739350" lvl="1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GB" dirty="0" smtClean="0"/>
              <a:t>Added labels to surrounding roads (Marshall Road, McMann Road, Highway 93 and Darby Road);</a:t>
            </a:r>
          </a:p>
          <a:p>
            <a:pPr marL="739350" lvl="1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GB" dirty="0" smtClean="0"/>
              <a:t>New Note: The </a:t>
            </a:r>
            <a:r>
              <a:rPr lang="en-GB" dirty="0" err="1" smtClean="0"/>
              <a:t>genset</a:t>
            </a:r>
            <a:r>
              <a:rPr lang="en-GB" dirty="0" smtClean="0"/>
              <a:t> trailers for both the wash plant and the processing plant shall be oriented with the exhaust discharge pointed away from due east);</a:t>
            </a:r>
          </a:p>
          <a:p>
            <a:pPr marL="739350" lvl="1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GB" dirty="0" smtClean="0"/>
              <a:t>New Note: Inclusion of onsite communication tower that will be removed as part of final rehabilitation.</a:t>
            </a:r>
          </a:p>
          <a:p>
            <a:pPr marL="739350" lvl="1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GB" dirty="0" smtClean="0"/>
              <a:t>New Note: An internal turn-around road north of the portable trailer, scale house, scales and communications tower area to accommodate a more safer traffic flow.</a:t>
            </a:r>
          </a:p>
          <a:p>
            <a:pPr marL="739350" lvl="1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GB" dirty="0"/>
              <a:t>Housekeeping: A few examples would be replacing the word “power plant” with “generator”; renaming the “</a:t>
            </a:r>
            <a:r>
              <a:rPr lang="en-GB" i="1" dirty="0"/>
              <a:t>overflow ditch” located north of the sump pond to “emergency overflow ditch”;</a:t>
            </a:r>
            <a:r>
              <a:rPr lang="en-GB" dirty="0"/>
              <a:t> 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12642" y="461292"/>
            <a:ext cx="7504981" cy="768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0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dirty="0" smtClean="0"/>
              <a:t>Minor Site Plan Amendment approved May 28, 2019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534378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73715BE5-8DAC-4491-ADC6-7F080AFE8610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7" name="Content Placeholder 28"/>
          <p:cNvSpPr>
            <a:spLocks noGrp="1"/>
          </p:cNvSpPr>
          <p:nvPr>
            <p:ph sz="quarter" idx="21"/>
          </p:nvPr>
        </p:nvSpPr>
        <p:spPr>
          <a:xfrm>
            <a:off x="457200" y="1396456"/>
            <a:ext cx="7791451" cy="5004344"/>
          </a:xfrm>
        </p:spPr>
        <p:txBody>
          <a:bodyPr>
            <a:normAutofit/>
          </a:bodyPr>
          <a:lstStyle/>
          <a:p>
            <a:pPr lvl="1" indent="0">
              <a:spcAft>
                <a:spcPts val="600"/>
              </a:spcAft>
              <a:buClr>
                <a:schemeClr val="accent2"/>
              </a:buClr>
              <a:buNone/>
            </a:pPr>
            <a:r>
              <a:rPr lang="en-GB" sz="1400" dirty="0" smtClean="0"/>
              <a:t>Additional Noise Berms:</a:t>
            </a:r>
          </a:p>
          <a:p>
            <a:pPr marL="739350" lvl="1" indent="-285750"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GB" sz="1400" dirty="0"/>
              <a:t>Added an </a:t>
            </a:r>
            <a:r>
              <a:rPr lang="en-GB" sz="1400" dirty="0" smtClean="0"/>
              <a:t>additional note to </a:t>
            </a:r>
            <a:r>
              <a:rPr lang="en-GB" sz="1400" dirty="0"/>
              <a:t>permit a 7 metre offset for the licence boundary fencing along Darby Road for landscaping purposes. The </a:t>
            </a:r>
            <a:r>
              <a:rPr lang="en-GB" sz="1400" dirty="0" smtClean="0"/>
              <a:t>optional berm </a:t>
            </a:r>
            <a:r>
              <a:rPr lang="en-GB" sz="1400" dirty="0"/>
              <a:t>will be 3-5m high with a minimum of 2:1 slope</a:t>
            </a:r>
            <a:r>
              <a:rPr lang="en-GB" sz="1400" dirty="0" smtClean="0"/>
              <a:t>;</a:t>
            </a:r>
          </a:p>
          <a:p>
            <a:pPr marL="739350" lvl="1" indent="-285750"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GB" sz="1400" dirty="0" smtClean="0"/>
              <a:t>Added an additional note to permit an optional berm adjacent to 30 Darby Road in the northeast corner of the site. The optional berm will be 3-5m high with a minimum of 2:1 slopes;</a:t>
            </a:r>
          </a:p>
          <a:p>
            <a:pPr marL="739350" lvl="1" indent="-285750"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GB" sz="1400" dirty="0" smtClean="0"/>
              <a:t>Construct two overlapping noise mitigation berms in the setback along the silt ponds and the sump pond. The berms will be 4-6m high with a minimum of 2:1 Slopes. The berms will provide noise mitigation measures to the residential properties to the northeast. As a result of adding the berms, the wash plant area will be shifted south to be shielded by the berms</a:t>
            </a:r>
          </a:p>
          <a:p>
            <a:pPr lvl="1" indent="0">
              <a:spcAft>
                <a:spcPts val="600"/>
              </a:spcAft>
              <a:buClr>
                <a:schemeClr val="accent2"/>
              </a:buClr>
              <a:buNone/>
            </a:pPr>
            <a:endParaRPr lang="en-GB" sz="1400" dirty="0" smtClean="0"/>
          </a:p>
          <a:p>
            <a:pPr marL="739350" lvl="1" indent="-285750"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</a:pPr>
            <a:endParaRPr lang="en-GB" sz="1400" dirty="0" smtClean="0"/>
          </a:p>
          <a:p>
            <a:pPr marL="739350" lvl="1" indent="-285750"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</a:pPr>
            <a:endParaRPr lang="en-GB" sz="1400" dirty="0"/>
          </a:p>
          <a:p>
            <a:pPr marL="739350" lvl="1" indent="-285750"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</a:pPr>
            <a:endParaRPr lang="en-GB" sz="1400" dirty="0" smtClean="0"/>
          </a:p>
          <a:p>
            <a:pPr marL="739350" lvl="1" indent="-285750"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</a:pPr>
            <a:endParaRPr lang="en-GB" sz="1400" dirty="0" smtClean="0"/>
          </a:p>
          <a:p>
            <a:pPr lvl="8">
              <a:spcAft>
                <a:spcPts val="600"/>
              </a:spcAft>
            </a:pPr>
            <a:r>
              <a:rPr lang="en-GB" sz="1200" dirty="0"/>
              <a:t>	</a:t>
            </a:r>
            <a:endParaRPr lang="en-GB" sz="1200" dirty="0" smtClean="0"/>
          </a:p>
          <a:p>
            <a:pPr marL="739350" lvl="1" indent="-285750"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</a:pPr>
            <a:endParaRPr lang="en-GB" sz="1400" dirty="0" smtClean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12642" y="461292"/>
            <a:ext cx="7504981" cy="768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0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dirty="0" smtClean="0"/>
              <a:t>Minor Site Plan Amendment approved May 28, 2019</a:t>
            </a:r>
            <a:endParaRPr lang="en-GB" sz="2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349" y="4009820"/>
            <a:ext cx="7204624" cy="246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179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73715BE5-8DAC-4491-ADC6-7F080AFE8610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CLC Tracking Sheet – Update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7" name="Title 5"/>
          <p:cNvSpPr txBox="1">
            <a:spLocks/>
          </p:cNvSpPr>
          <p:nvPr/>
        </p:nvSpPr>
        <p:spPr>
          <a:xfrm>
            <a:off x="604800" y="1823366"/>
            <a:ext cx="6058800" cy="612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0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0" dirty="0" smtClean="0"/>
              <a:t>Refer to Excel 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434583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73715BE5-8DAC-4491-ADC6-7F080AFE8610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Next CLC Meeting</a:t>
            </a:r>
            <a:endParaRPr lang="en-US" dirty="0"/>
          </a:p>
        </p:txBody>
      </p:sp>
      <p:sp>
        <p:nvSpPr>
          <p:cNvPr id="7" name="Title 5"/>
          <p:cNvSpPr txBox="1">
            <a:spLocks/>
          </p:cNvSpPr>
          <p:nvPr/>
        </p:nvSpPr>
        <p:spPr>
          <a:xfrm>
            <a:off x="604800" y="1823366"/>
            <a:ext cx="6058800" cy="298926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0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0" dirty="0" smtClean="0"/>
              <a:t>Potential Tour in the Fall 2019</a:t>
            </a:r>
          </a:p>
        </p:txBody>
      </p:sp>
    </p:spTree>
    <p:extLst>
      <p:ext uri="{BB962C8B-B14F-4D97-AF65-F5344CB8AC3E}">
        <p14:creationId xmlns:p14="http://schemas.microsoft.com/office/powerpoint/2010/main" val="3337363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8999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ufferin Aggregaes 4x3 TEMPLATE FINAL">
  <a:themeElements>
    <a:clrScheme name="_CHR Colours">
      <a:dk1>
        <a:sysClr val="windowText" lastClr="000000"/>
      </a:dk1>
      <a:lt1>
        <a:sysClr val="window" lastClr="FFFFFF"/>
      </a:lt1>
      <a:dk2>
        <a:srgbClr val="041E42"/>
      </a:dk2>
      <a:lt2>
        <a:srgbClr val="FFFFFF"/>
      </a:lt2>
      <a:accent1>
        <a:srgbClr val="041E42"/>
      </a:accent1>
      <a:accent2>
        <a:srgbClr val="005EB8"/>
      </a:accent2>
      <a:accent3>
        <a:srgbClr val="999999"/>
      </a:accent3>
      <a:accent4>
        <a:srgbClr val="E35205"/>
      </a:accent4>
      <a:accent5>
        <a:srgbClr val="C7C213"/>
      </a:accent5>
      <a:accent6>
        <a:srgbClr val="041E42"/>
      </a:accent6>
      <a:hlink>
        <a:srgbClr val="000000"/>
      </a:hlink>
      <a:folHlink>
        <a:srgbClr val="000000"/>
      </a:folHlink>
    </a:clrScheme>
    <a:fontScheme name="CHR_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5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>
          <a:defRPr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Dufferin Aggregaes 4x3 TEMPLATE FINAL</Template>
  <TotalTime>8792</TotalTime>
  <Words>394</Words>
  <Application>Microsoft Office PowerPoint</Application>
  <PresentationFormat>On-screen Show (4:3)</PresentationFormat>
  <Paragraphs>52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Dufferin Aggregaes 4x3 TEMPLATE FINAL</vt:lpstr>
      <vt:lpstr>Teedon Pit </vt:lpstr>
      <vt:lpstr>Update</vt:lpstr>
      <vt:lpstr>PowerPoint Presentation</vt:lpstr>
      <vt:lpstr>PowerPoint Presentation</vt:lpstr>
      <vt:lpstr>PowerPoint Presentation</vt:lpstr>
      <vt:lpstr>PowerPoint Presentation</vt:lpstr>
      <vt:lpstr>CLC Tracking Sheet – Update </vt:lpstr>
      <vt:lpstr>Next CLC Meeting</vt:lpstr>
      <vt:lpstr>PowerPoint Presentation</vt:lpstr>
    </vt:vector>
  </TitlesOfParts>
  <Company>CRH - Windows Image Creation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Community Liaison Committee  Teedon Pit</dc:title>
  <dc:creator>Jessica Ferri</dc:creator>
  <cp:lastModifiedBy>Jessica Ferri</cp:lastModifiedBy>
  <cp:revision>179</cp:revision>
  <cp:lastPrinted>2019-06-18T14:00:03Z</cp:lastPrinted>
  <dcterms:created xsi:type="dcterms:W3CDTF">2018-02-22T19:19:01Z</dcterms:created>
  <dcterms:modified xsi:type="dcterms:W3CDTF">2019-07-11T17:36:29Z</dcterms:modified>
</cp:coreProperties>
</file>